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0" r:id="rId8"/>
    <p:sldId id="261" r:id="rId9"/>
    <p:sldId id="262" r:id="rId10"/>
    <p:sldId id="267" r:id="rId11"/>
    <p:sldId id="268" r:id="rId12"/>
    <p:sldId id="25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84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44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077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12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7717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901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1463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930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743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16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49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770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765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357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868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3166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25A50-645E-4D69-943E-A5AC68513E61}" type="datetimeFigureOut">
              <a:rPr lang="en-US" smtClean="0"/>
              <a:pPr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37E404-2159-4E76-829C-CF1BBBF1B1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693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6333" y="2135275"/>
            <a:ext cx="85390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Изборни </a:t>
            </a:r>
            <a:r>
              <a:rPr lang="sr-Cyrl-R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</a:t>
            </a:r>
            <a:r>
              <a:rPr lang="sr-Cyrl-R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Дванаестој </a:t>
            </a:r>
            <a:r>
              <a:rPr lang="sr-Cyrl-R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београдској гимназији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48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6650" y="496389"/>
            <a:ext cx="8634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Уметност и дизајн</a:t>
            </a:r>
            <a:endParaRPr lang="en-US" sz="36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0708" y="1142720"/>
            <a:ext cx="9026434" cy="567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C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Циљ учења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изборног програма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метност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дизајн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да ученик кроз истраживање уметности и стваралачки рад развија осетљивост за естетику,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радозналост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мотивацију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стварање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изражавање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различитим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медијима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навику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континуирано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укључује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уметнички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културни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живот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заједнице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sr-Cyrl-R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Разред: Први</a:t>
            </a:r>
          </a:p>
          <a:p>
            <a:pPr lvl="0" algn="just">
              <a:lnSpc>
                <a:spcPct val="115000"/>
              </a:lnSpc>
            </a:pPr>
            <a:r>
              <a:rPr lang="sr-Cyrl-R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Годишњи фонд: 37 часова</a:t>
            </a:r>
          </a:p>
          <a:p>
            <a:pPr>
              <a:lnSpc>
                <a:spcPct val="115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По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завршетку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програма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ученик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ће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бити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у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стању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да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разматра сличности, разлике и повезаност различитих уметности;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реализује идеје уважавјући принципе одабраних уметничких дисциплина;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користи релевантне изворе за истраживање остварења и појава у уметности;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користи разноврсне податке као подстицај за стваралачки рад;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презентује идеје, радове и уметничка остварења у одабраном медију;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предлаже садржаје или активности у којима се повезују различите уметности;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комуницира учтиво, јасно и аргументовано уз уважавање различитих мишљења, идеја и естетских доживљаја;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исказује утисак о естетичким квалитетима уметничких дела;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просуђује, критички, утицај уметности на здравље;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учествује, према сопственим способностима и интересовањима, у истраживању, смишљању, планирању и реализацији мањег пројекта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84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5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5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0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5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0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95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205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455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05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955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205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455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4217" y="535578"/>
            <a:ext cx="83341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Уметност и дизајн</a:t>
            </a:r>
            <a:endParaRPr lang="sr-Cyrl-R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9531" y="1802674"/>
            <a:ext cx="8490858" cy="389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1: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ИНСПИРАЦИЈА</a:t>
            </a:r>
            <a:endParaRPr lang="sr-Cyrl-RS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Садржаји: </a:t>
            </a:r>
          </a:p>
          <a:p>
            <a:pPr marL="28575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Уметничка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инспирација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инспирација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Модни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трендови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Стилови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уметности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2: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ОБЈЕДИЊЕНЕ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УМЕТНОСТИ</a:t>
            </a:r>
            <a:endParaRPr lang="sr-Cyrl-RS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Садржаји: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Спектакл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Мјузикл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Уметност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оглашавања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Уметнички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пројекти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Србији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824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7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75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75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2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75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25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75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25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975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pPr algn="ctr"/>
            <a:r>
              <a:rPr lang="sr-Cyrl-R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Примењене науке 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1965" y="1410789"/>
            <a:ext cx="8752115" cy="544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Циљ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учења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изборног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допринесе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развоју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научне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технолошке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компетенције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</a:t>
            </a:r>
            <a:r>
              <a:rPr lang="sr-Cyrl-R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тј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развоју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научног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погледа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свет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вредности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sr-Cyrl-R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потребних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одговорну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улогу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друштву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даљи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лични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професионални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развој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sr-Cyrl-R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Разред: Први</a:t>
            </a:r>
          </a:p>
          <a:p>
            <a:pPr algn="just">
              <a:lnSpc>
                <a:spcPct val="115000"/>
              </a:lnSpc>
            </a:pPr>
            <a:r>
              <a:rPr lang="sr-Cyrl-RS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Годишњи фонд: 37 часова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завршетку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стању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демонстрира разумевање појмова фундаментална и примењена наука;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процењује значај и утицај научних достигнућа на свакодневни живот;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демонстрира разумевање значаја примене зелених принципа у оквиру нових научних и технолошких достигнућа;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истражује, анализира и критички процењује резултате истраживања;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прикупља, анализира и обрађује резултате мерења;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осмишљава и предузима истраживање у решавању проблема, одговорно се односећи према свом животу, животу других и животној средини;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 и образложи позитиван став према стицању научних знања и примени научне методологије.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7337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5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5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5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05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155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405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8904" y="770708"/>
            <a:ext cx="8739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Примењене науке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8904" y="1410789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Тема1: 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УВОД У ИСТРАЖИВАЊЕ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Израда модела „Зелена кућа“.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Соларни панел.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Израда прототипова полупропустљивих мембрана.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Човек и клима.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мултидисциплинарни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Образовање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технологија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свакодневном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животу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Зелени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савременој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науци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Открића која су променила свет.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Занимљиви експерименти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Тема2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МОЈ ПРОЈЕКАТ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Самостална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одабрану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тему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6316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9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2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45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9468" y="995170"/>
            <a:ext cx="7972023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 изборних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Дванаестој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београдској гимназији можете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бирати 2 од понуђених 4:</a:t>
            </a:r>
            <a:endParaRPr lang="sr-Cyrl-R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2400"/>
              </a:spcBef>
              <a:buFont typeface="+mj-lt"/>
              <a:buAutoNum type="arabicPeriod"/>
            </a:pPr>
            <a:r>
              <a:rPr lang="sr-Cyrl-R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Језик, медији и култура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sr-Cyrl-R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Појединац</a:t>
            </a:r>
            <a:r>
              <a:rPr lang="sr-Cyrl-R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група, друштво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sr-Cyrl-RS" sz="32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Уметност </a:t>
            </a:r>
            <a:r>
              <a:rPr lang="sr-Cyrl-RS" sz="32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32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дизајн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sr-Cyrl-R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Примењене науке </a:t>
            </a:r>
          </a:p>
        </p:txBody>
      </p:sp>
    </p:spTree>
    <p:extLst>
      <p:ext uri="{BB962C8B-B14F-4D97-AF65-F5344CB8AC3E}">
        <p14:creationId xmlns:p14="http://schemas.microsoft.com/office/powerpoint/2010/main" xmlns="" val="374513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7279" y="489397"/>
            <a:ext cx="8577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Језик, медији и култура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7279" y="1313645"/>
            <a:ext cx="8809149" cy="5718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Циљ учења изборног програма </a:t>
            </a:r>
            <a:r>
              <a:rPr lang="sr-Cyrl-RS" i="1" dirty="0" smtClean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Ј</a:t>
            </a:r>
            <a:r>
              <a:rPr lang="en-US" i="1" dirty="0" err="1" smtClean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език</a:t>
            </a:r>
            <a:r>
              <a:rPr lang="en-US" i="1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медиј</a:t>
            </a:r>
            <a:r>
              <a:rPr lang="en-US" i="1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i="1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и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култура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је да допринесе унапређивању комуникацијских вештина, развоју медијске културе и усвајању културних образаца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који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ће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ученику омогућити сналажење у савременом свету,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изградњ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идентитета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  даљи професионални развој.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Разред: Први</a:t>
            </a:r>
          </a:p>
          <a:p>
            <a:pPr lvl="0" algn="just">
              <a:lnSpc>
                <a:spcPct val="115000"/>
              </a:lnSpc>
            </a:pPr>
            <a:r>
              <a:rPr lang="sr-Cyrl-R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Годишњи фонд: 37 часова</a:t>
            </a:r>
          </a:p>
          <a:p>
            <a:pPr algn="just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 завршетку програма ученик ће бити у стању да: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критички разматра позитиван и негативан утицај медија;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процењује значај и утицај  информација и извора информација и повезује их са сопственим искуством ради решавања различитих ситуација;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препознаје примере манипулације, дискриминације и говора мржње у медијима и има критички однос према њима;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одговорно се односи према креирању сопствених медијских порука;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комуницира на  конструктиван начин;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исказује спремност</a:t>
            </a:r>
            <a:r>
              <a:rPr lang="sr-Cyrl-C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учествује у акцијама чији је циљ унапређивање медијске културе;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Cyrl-C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разликује културне од популарних садржаја и на основу тога доноси вредносне судове.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9835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6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1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6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1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6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1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66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1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16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41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583" y="656823"/>
            <a:ext cx="84742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</a:t>
            </a:r>
            <a:r>
              <a:rPr lang="sr-Cyrl-R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</a:t>
            </a:r>
            <a:r>
              <a:rPr lang="sr-Cyrl-R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Језик, медији и култура</a:t>
            </a:r>
            <a:endParaRPr lang="sr-Cyrl-R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583" y="1724298"/>
            <a:ext cx="84777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ЈАВНИ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Садржаји: </a:t>
            </a: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Увод у програм.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Шта јавни наступ чини успешним? Савети за успешан јавни наступ.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Вербална и невербална комуникација у јавним наступима.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Асертивна комуникација.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Израз и стил говорника.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Савремене технике у јавним наступима. Ефекат светлости и звука на убедљивост наступа.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Познати говорници данашњице.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Јавни наступи у медијима.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Моћ утицаја на слушаоце јавног наступа.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Манипулација. Мотивациони говорници.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Конфронтирање, сукоб мишљења, заговарање и преговарање у јавним наступима.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Јавни наступи некад и сад. Познати говорници у прошлости.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12420" marR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Дикција, естетика и култура у јавним наступима.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Трема у јавним наступима и начин њеног превазилажења.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097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2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2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2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7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25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75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25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975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225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75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725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9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29" y="574766"/>
            <a:ext cx="8516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Језик, медији и култура</a:t>
            </a:r>
            <a:endParaRPr lang="sr-Cyrl-R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9531" y="1658983"/>
            <a:ext cx="8778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КРЕАТОРИ И ПРИМАОЦИ МЕДИЈСКИХ ПОРУКА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Медији као средство информисања, образовања, забаве, ширења културе, манипулације.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Представљање деце и младих у медијима, њихова употреба и злоупотреба.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Медијске поруке. Стереотипи. Дискриминација. Лажне вести. Манипулација.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Сензационализам у медијима. Угрожавање приватности људи ради добијања ексклузивних вести.  Култура и некултура у медијима.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Говор мржње у медијима.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Слобода говора – употреба и злоупотреба, законска регулатива.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Креирање медијског садржаја. Одговорност и моралност.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Моћ утицаја  и ограничења различитих медија.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Медији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формирања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праћења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укуса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јавности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Будућност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медија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489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9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2777" y="692331"/>
            <a:ext cx="8634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Језик, медији и култура</a:t>
            </a:r>
            <a:endParaRPr lang="sr-Cyrl-R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2594" y="1802674"/>
            <a:ext cx="8778240" cy="4224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Тема3: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ВРЕДНОСТИ</a:t>
            </a:r>
            <a:endParaRPr lang="sr-Cyrl-RS" b="1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Садржаји:</a:t>
            </a: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Шта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означава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култура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начин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облачења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обичаје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породични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живот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обрасце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провођења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слободног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времена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начине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рада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стварања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религијске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обреде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Примери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друштва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културе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британско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немачко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јапанско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латиноамеричко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Вредности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вредносни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судови</a:t>
            </a:r>
            <a:r>
              <a:rPr lang="sr-Cyrl-RS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добро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лоше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добро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зло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лепо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ружно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свето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световно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корисно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штетно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пријатно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непријатно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тачно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нетачно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успешно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неуспешно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истинито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лажно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пристојно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непристојно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уметничко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неуметничко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Комерцијални садржаји у различитим медијима (рекламе, скривене поруке, поруке које су намењене емоцијама, пласирање робе, садржаја, стилова живота, идеја), скривене поруке у свакодневном животу; вредновање порука уз помоћ различитих извора.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Вредности у култури. Кич и шунд, са становишта ученика.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523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2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2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148" y="548640"/>
            <a:ext cx="8830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Појединац, група, друштво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148" y="1194971"/>
            <a:ext cx="8948057" cy="5058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Циљ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sr-Cyrl-C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Batang"/>
              </a:rPr>
              <a:t>учења изборног програма </a:t>
            </a:r>
            <a:r>
              <a:rPr lang="sr-Cyrl-RS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Batang"/>
              </a:rPr>
              <a:t>П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ојединaц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група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друштво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је осп</a:t>
            </a:r>
            <a:r>
              <a:rPr lang="sr-Latn-C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o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собљавање ученика за критичко сагледавање места појединца и група у друштву, њихових улога, права, одговорности и међузависности, ради развијања знања, вештина, вредности и ставова неопходних за конструктивно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учешће у различитим ситуацијама својственим савременом динамичном друштву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sr-Cyrl-R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Разред: Први</a:t>
            </a:r>
          </a:p>
          <a:p>
            <a:pPr lvl="0" algn="just">
              <a:lnSpc>
                <a:spcPct val="115000"/>
              </a:lnSpc>
            </a:pPr>
            <a:r>
              <a:rPr lang="sr-Cyrl-RS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Годишњи фонд: 37 часова</a:t>
            </a:r>
          </a:p>
          <a:p>
            <a:pPr algn="just">
              <a:lnSpc>
                <a:spcPct val="115000"/>
              </a:lnSpc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По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завршетку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програма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ученик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ће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бити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у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стању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аргументовано дискутује о друштвеним појавама имајући у виду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позицију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појединца, групе и друштва;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уочава и анализира различите врсте интеракцијских процеса у друштву и међузависност између појединаца, група и друштва;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препозна начине утицаја и манипулације појединца, групе и друштва;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илуструје на примерима и примени у реалним ситуацијама механизме разградње негативних друштвених стереотипа;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исказује просоцијалне ставове, вредности, осетљивост за етичко просуђивање;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препознаје специфичности истраживања у друштвеним наукама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8999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335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85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835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8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35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85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35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85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335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389" y="627017"/>
            <a:ext cx="9170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Појединац, група, друштво</a:t>
            </a:r>
            <a:endParaRPr lang="sr-Cyrl-R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954" y="1581124"/>
            <a:ext cx="9183189" cy="506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1: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 УЗОРА И ИДОЛА ДО ВОЂА И СЛЕДБЕНИКА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Садржаји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Увод у програм.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Узори, идоли и  идолатрија – слично, а различито.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 ли се одрасти без узора и идола? Чему они служе?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Узори и идоли данашњих младих људи и њихових родитеља – има ли разлике?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 се постаје идол? 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Најпознатија масовна еуфорија 60-тих година 20. века – битлсоманија. Како је до ње дошло?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вођу чини вођом?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Вође, узори и идоли у различитим областима (политика, војска, спорт, уметност, наука, техника...) и њихов утицај.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ли има вође без следбеника? Како вође утичу на следбенике?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је конформизам, које су његове последице и како му се одупрети.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Какав је утицај медија на стварање узора, идола, вођа?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Вође у прошлости које су промениле свет (на боље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горе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кога се данас у свету може рећи да је вођа?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Зашто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85750" indent="-285750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6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25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75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25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75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4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25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7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7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8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75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75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75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75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75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30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75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75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834" y="418011"/>
            <a:ext cx="8660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 и садржаји у оквиру предмета </a:t>
            </a:r>
            <a:r>
              <a:rPr lang="sr-Cyrl-R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Појединац, група, друштво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0526" y="1372118"/>
            <a:ext cx="87651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2: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УСАМЉЕНОСТ, ОДБАЧЕНОСТ, ОТУЂЕНОСТ</a:t>
            </a:r>
            <a:endParaRPr lang="sr-Cyrl-RS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Садржаји: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 у маси. Велики градови и усамљеност. Напуштена села и самоћа старих.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 технологије –узрок или решење усамљености младих.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Велики брат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други ријалити програми отуђености – зашто имају велику гледаност?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Осамљеност као избор. Испосници и самоћа.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Познати одбачени појединци у прошлости – зашто их је друштво одбацило?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Инквцизиција – однос према појединцима оптуженим за јерес. Галилео Галилеј – одустајање од уверења ради заштите од одбачености. 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Расистичка дискриминација – одбаченост због боје коже.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Одбаченост старих, болесних, сиромашних и другачијих у савременом свету.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Ејџизам – прихваћена дискриминација. </a:t>
            </a:r>
            <a:endParaRPr lang="en-US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Солидарност међу људима и прихватање различитости као равнотежа одбачености и отуђености.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501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75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9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</TotalTime>
  <Words>1513</Words>
  <Application>Microsoft Office PowerPoint</Application>
  <PresentationFormat>Custom</PresentationFormat>
  <Paragraphs>151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Примењене науке 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Profesor</cp:lastModifiedBy>
  <cp:revision>55</cp:revision>
  <dcterms:created xsi:type="dcterms:W3CDTF">2018-07-04T18:01:51Z</dcterms:created>
  <dcterms:modified xsi:type="dcterms:W3CDTF">2021-06-28T07:53:51Z</dcterms:modified>
</cp:coreProperties>
</file>